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9" r:id="rId6"/>
    <p:sldId id="257" r:id="rId7"/>
    <p:sldId id="260" r:id="rId8"/>
    <p:sldId id="258" r:id="rId9"/>
    <p:sldId id="261" r:id="rId10"/>
    <p:sldId id="262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0EA9B479131268409866B8788D1674094BCF135BF2406242E66E906905B3EB9EC864BFAF2C6486218B4E1r3YBA" TargetMode="External"/><Relationship Id="rId2" Type="http://schemas.openxmlformats.org/officeDocument/2006/relationships/hyperlink" Target="consultantplus://offline/ref=C0EA9B479131268409866B8788D1674094BCF135BE2405272866E906905B3EB9EC864BFAF2C6486218B4E1r3YB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C0EA9B479131268409866B8788D1674094BCF135BF26022B2D66E906905B3EB9EC864BFAF2C6486218B4E1r3YB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9E133E269F35299A13947316F14815FAB16DDF8EC29F1959509E6CBF3qF30E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9E133E269F35299A13947316F14815FAB16DEF9EE2DF1959509E6CBF3qF30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C9E133E269F35299A13947316F14815FAB16DDFAEC2DF1959509E6CBF3F012759F981547FCq830E" TargetMode="External"/><Relationship Id="rId13" Type="http://schemas.openxmlformats.org/officeDocument/2006/relationships/hyperlink" Target="consultantplus://offline/ref=C9E133E269F35299A13947316F14815FAB16DDFBE12AF1959509E6CBF3F012759F981540F48CqC38E" TargetMode="External"/><Relationship Id="rId3" Type="http://schemas.openxmlformats.org/officeDocument/2006/relationships/hyperlink" Target="consultantplus://offline/ref=C9E133E269F35299A13947316F14815FAB16DDFAEC2DF1959509E6CBF3F012759F981542F680qC3AE" TargetMode="External"/><Relationship Id="rId7" Type="http://schemas.openxmlformats.org/officeDocument/2006/relationships/hyperlink" Target="consultantplus://offline/ref=C9E133E269F35299A13947316F14815FAB16DDFAEC2DF1959509E6CBF3F012759F981547F2q832E" TargetMode="External"/><Relationship Id="rId12" Type="http://schemas.openxmlformats.org/officeDocument/2006/relationships/hyperlink" Target="consultantplus://offline/ref=C9E133E269F35299A13947316F14815FAB16DDFBE12AF1959509E6CBF3F012759F981541F286qC38E" TargetMode="External"/><Relationship Id="rId2" Type="http://schemas.openxmlformats.org/officeDocument/2006/relationships/hyperlink" Target="consultantplus://offline/ref=C9E133E269F35299A13947316F14815FAB16DDFAEC2DF1959509E6CBF3F012759F981542F486CE22qD3F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C9E133E269F35299A13947316F14815FAB16DDFAEC2DF1959509E6CBF3F012759F981542F485C024qD3DE" TargetMode="External"/><Relationship Id="rId11" Type="http://schemas.openxmlformats.org/officeDocument/2006/relationships/hyperlink" Target="consultantplus://offline/ref=C9E133E269F35299A13947316F14815FAB16DDFAEC2DF1959509E6CBF3F012759F981542F485C12AqD39E" TargetMode="External"/><Relationship Id="rId5" Type="http://schemas.openxmlformats.org/officeDocument/2006/relationships/hyperlink" Target="consultantplus://offline/ref=C9E133E269F35299A13947316F14815FAB16DDFAEC2DF1959509E6CBF3F012759F981547F1q834E" TargetMode="External"/><Relationship Id="rId10" Type="http://schemas.openxmlformats.org/officeDocument/2006/relationships/hyperlink" Target="consultantplus://offline/ref=C9E133E269F35299A13947316F14815FAB16DDFAEC2DF1959509E6CBF3F012759F981542F485C120qD3EE" TargetMode="External"/><Relationship Id="rId4" Type="http://schemas.openxmlformats.org/officeDocument/2006/relationships/hyperlink" Target="consultantplus://offline/ref=C9E133E269F35299A13947316F14815FAB16DDFAEC2DF1959509E6CBF3F012759F981542F485CA25qD3EE" TargetMode="External"/><Relationship Id="rId9" Type="http://schemas.openxmlformats.org/officeDocument/2006/relationships/hyperlink" Target="consultantplus://offline/ref=C9E133E269F35299A13947316F14815FAB16DDFAEC2DF1959509E6CBF3F012759F981547FDq83CE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97226416AC978F207110BEF93F3A15F2105C8AAA6D1BE58AA804A9E9C4C394FEC9D8FE288F1A970935C5CRFsFX" TargetMode="External"/><Relationship Id="rId2" Type="http://schemas.openxmlformats.org/officeDocument/2006/relationships/hyperlink" Target="consultantplus://offline/ref=C97226416AC978F207110BEF93F3A15F2105C8AAA7D7B858A6804A9E9C4C394FEC9D8FE288F1A970935C5CRFsF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9E133E269F35299A13947316F14815FAB16DCF9EC2DF1959509E6CBF3F012759F98154AqF35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12241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ПАРОТИВОДЕЙСТВИЕ КОРРУПЦИИ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4824536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ФЕДЕРАЛЬНЫЕ НОРМАТИВНЫЕ ДОКУМЕНТЫ:</a:t>
            </a:r>
          </a:p>
          <a:p>
            <a:pPr indent="457200" algn="just"/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Президента РФ от 13.04.2010 № 460 «Об утверждении Национальной стратегии противодействия коррупции» </a:t>
            </a:r>
          </a:p>
          <a:p>
            <a:pPr indent="457200"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25.12.2008 № 273-ФЗ                      «О противодействии коррупции» (в ред. от 03.12.2012 № 231-ФЗ)</a:t>
            </a:r>
          </a:p>
          <a:p>
            <a:pPr indent="457200"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Президента РФ от 02.04.2013 № 309 «О мерах по реализации отдельных положений Федерального закона от 25.12.2008 № 273-ФЗ»</a:t>
            </a:r>
          </a:p>
          <a:p>
            <a:pPr indent="457200"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и принятию организациями мер по предупреждению и противодействию коррупции от 08.11.2013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84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/>
          </a:bodyPr>
          <a:lstStyle/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Антикоррупционная политика организации (раздел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IV)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комплекс взаимосвязанных принципов, процедур и конкретных мероприятий, направленных на профилактику и пресечение коррупционных правонарушений в деятельности данной организации. </a:t>
            </a:r>
          </a:p>
          <a:p>
            <a:pPr indent="457200"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реализуемой в организации антикоррупционной политике рекомендуется закрепить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едином документе, например, с одноименным названием – «Антикоррупционная политика (наименование организации)». </a:t>
            </a:r>
          </a:p>
          <a:p>
            <a:pPr indent="457200"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Антикоррупционная политика и др. документы организации, регулирующие вопросы предупреждения и противодействия коррупции,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рекомендуется принимать в форме локальных нормативных документов.</a:t>
            </a:r>
          </a:p>
          <a:p>
            <a:pPr algn="just"/>
            <a:endParaRPr lang="ru-RU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49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fontScale="92500"/>
          </a:bodyPr>
          <a:lstStyle/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разработке и реализации антикоррупционной политики как документа следует выделить следующие этапы:</a:t>
            </a:r>
          </a:p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азработка проекта антикоррупционной политики;</a:t>
            </a:r>
          </a:p>
          <a:p>
            <a:pPr marL="342900" indent="-342900" algn="just">
              <a:buFontTx/>
              <a:buChar char="-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обсуждение проекта и его утверждение;</a:t>
            </a:r>
          </a:p>
          <a:p>
            <a:pPr marL="342900" indent="-342900" algn="just">
              <a:buFontTx/>
              <a:buChar char="-"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нформирование работников о принятой в организации антикоррупционной политике;</a:t>
            </a:r>
          </a:p>
          <a:p>
            <a:pPr marL="342900" indent="-342900" algn="just">
              <a:buFontTx/>
              <a:buChar char="-"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еализация предусмотренных политикой антикоррупционных мер;</a:t>
            </a:r>
          </a:p>
          <a:p>
            <a:pPr marL="342900" indent="-342900" algn="just">
              <a:buFontTx/>
              <a:buChar char="-"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нализ применения антикоррупционной политики и, при необходимости, ее пересмотр.</a:t>
            </a:r>
          </a:p>
          <a:p>
            <a:pPr marL="342900" indent="-342900" algn="just">
              <a:buFontTx/>
              <a:buChar char="-"/>
            </a:pP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Руководитель организации, с одной стороны, должен демонстрировать личный пример соблюдения антикоррупционных стандартов поведения, а с другой стороны, выступать гарантом выполнения антикоррупционных правил и процедур.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20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fontScale="77500" lnSpcReduction="20000"/>
          </a:bodyPr>
          <a:lstStyle/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антикоррупционной политики конкретной организации определяется спецификой этой организации и особенностями условий, в которых она функционирует</a:t>
            </a:r>
          </a:p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отразить в антикоррупционной политике следующие вопросы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внедрения антикоррупционной политики;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используемые в политике понятия и определения;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основные принципы антикоррупционной деятельности организации;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область применения политики и круг лиц, попадающих под ее действие;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определение должностных лиц организации, ответственных за реализацию антикоррупционной политики;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определение и закрепление обязанностей работников и организации, связанных с предупреждением и противодействием коррупции;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установление перечня реализуемых организацией антикоррупционных мероприятий, стандартов и процедур и порядок их выполнения (применения);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ответственность сотрудников за несоблюдение требований антикоррупционной политики;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порядок пересмотра и внесения изменений в антикоррупционную политику организации.</a:t>
            </a:r>
          </a:p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184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четко регламентировать процедуры соблюдения обязанности работников</a:t>
            </a:r>
          </a:p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Так, в частности, 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порядок уведомления работодателя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случаях склонения работника к совершению коррупционных правонарушений или о ставшей известной работнику информации о случаях совершения коррупционных правонарушений следует 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закрепить локальным нормативным актом организации.</a:t>
            </a:r>
          </a:p>
          <a:p>
            <a:pPr algn="just"/>
            <a:endParaRPr lang="ru-RU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методических материалов при подготовке данного локального акта можно использовать Методические рекомендации о порядке уведомления представителя нанимателя о фактах обращения в целях склонения государственного или муниципального служащего к совершению коррупционных правонарушений (письмо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20.09.2010 № 7666-17) и муниципальные документы администрации Артемовского городского округа.  </a:t>
            </a:r>
          </a:p>
          <a:p>
            <a:endParaRPr lang="ru-RU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041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pPr marL="342900" indent="-360000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обязанности рекомендуется включить в трудовой договор с работником организации;</a:t>
            </a: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60000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антикоррупционную политику  организации рекомендуется включить перечень мероприятий, которые организация планирует реализовать в целях предупреждения ми противодействия коррупции. Примерный перечень мероприятий представлен в Методических рекомендациях (таблица 1, прилагается).</a:t>
            </a:r>
          </a:p>
        </p:txBody>
      </p:sp>
    </p:spTree>
    <p:extLst>
      <p:ext uri="{BB962C8B-B14F-4D97-AF65-F5344CB8AC3E}">
        <p14:creationId xmlns:p14="http://schemas.microsoft.com/office/powerpoint/2010/main" xmlns="" val="66860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(таблица 1 – план мероприятий)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8786214"/>
              </p:ext>
            </p:extLst>
          </p:nvPr>
        </p:nvGraphicFramePr>
        <p:xfrm>
          <a:off x="323528" y="1484783"/>
          <a:ext cx="8640960" cy="459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6336704"/>
              </a:tblGrid>
              <a:tr h="57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Направление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</a:tr>
              <a:tr h="579494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Нормативное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обеспечение, закрепление стандартов поведения и декларация намерений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принятие </a:t>
                      </a: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кодекса этики и служебного поведения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работников организации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внедрение </a:t>
                      </a: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положения о конфликте интересов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декларации о конфликте интересов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принятие правил, регламентирующих вопросы обмена деловыми подарками и знаками делового гостеприимства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Присоединение к Антикоррупционной </a:t>
                      </a:r>
                      <a:r>
                        <a:rPr lang="ru-RU" sz="17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hlinkfile"/>
                        </a:rPr>
                        <a:t>хартии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российского бизнеса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в договоры, связанные с хозяйственной деятельностью организации, стандартной антикоррупционной оговорки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</a:t>
                      </a:r>
                      <a:r>
                        <a:rPr lang="ru-RU" sz="17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антикоррупционных положений в трудовые договора работников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0071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(таблица 1 – план мероприятий)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4192075"/>
              </p:ext>
            </p:extLst>
          </p:nvPr>
        </p:nvGraphicFramePr>
        <p:xfrm>
          <a:off x="323528" y="1484783"/>
          <a:ext cx="8640960" cy="4923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6336704"/>
              </a:tblGrid>
              <a:tr h="57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201965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введение специальных антикоррупционных процедур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процедуры информирования работниками работодателя о случаях склонения их к совершению коррупционных нарушений и порядка рассмотрения таких сообщений,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включая создание доступных каналов передачи обозначенной информации (механизмов "обратной связи", телефона доверия и т.п.)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процедуры информирования работодателя о ставшей известной работнику информации о случаях совершения коррупционных правонарушений другими работниками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контрагентами организации или иными лицами и порядка рассмотрения таких сообщений, включая создание доступных каналов передачи обозначенной информации (механизмов "обратной связи", телефона доверия и т.п.)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124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(таблица 1 – план мероприятий)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6348227"/>
              </p:ext>
            </p:extLst>
          </p:nvPr>
        </p:nvGraphicFramePr>
        <p:xfrm>
          <a:off x="323528" y="1484783"/>
          <a:ext cx="8640960" cy="5435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6264696"/>
              </a:tblGrid>
              <a:tr h="360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Направление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</a:tr>
              <a:tr h="667357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введение специальных антикоррупционных процедур (продолжение)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процедуры информирования работниками работодателя о возникновении конфликта интересов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порядка урегулирования выявленного конфликта интересов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процедур защиты работников, сообщивших о коррупционных правонарушениях в деятельности организации, от формальных и неформальных санкций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35430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Ежегодное заполнение декларации о конфликте интересов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735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периодической оценки коррупционных рисков в целях выявления сфер деятельности организации, наиболее подверженных таким рискам, и разработки соответствующих антикоррупционных мер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66735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Ротация работников, занимающих должности, связанные с высоким коррупционным риском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8009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(таблица 1 – план мероприятий)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4088845"/>
              </p:ext>
            </p:extLst>
          </p:nvPr>
        </p:nvGraphicFramePr>
        <p:xfrm>
          <a:off x="323528" y="1484783"/>
          <a:ext cx="8640960" cy="4643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6264696"/>
              </a:tblGrid>
              <a:tr h="45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148704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и информирование работников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Ежегодное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ознакомление работников под роспись с нормативными документами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регламентирующими вопросы предупреждения и противодействия коррупции в организации</a:t>
                      </a:r>
                    </a:p>
                  </a:txBody>
                  <a:tcPr marL="39370" marR="39370" marT="64770" marB="64770"/>
                </a:tc>
              </a:tr>
              <a:tr h="1516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 мероприятий по вопросам профилактики и противодействия коррупции</a:t>
                      </a:r>
                    </a:p>
                  </a:txBody>
                  <a:tcPr marL="39370" marR="39370" marT="64770" marB="64770"/>
                </a:tc>
              </a:tr>
              <a:tr h="118700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индивидуального консультирования работников по вопросам применения (соблюдения) антикоррупционных стандартов и процедур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7861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(таблица 1 – план мероприятий)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2717989"/>
              </p:ext>
            </p:extLst>
          </p:nvPr>
        </p:nvGraphicFramePr>
        <p:xfrm>
          <a:off x="323528" y="1484783"/>
          <a:ext cx="8640960" cy="4824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6264696"/>
              </a:tblGrid>
              <a:tr h="4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115492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соответствия системы внутреннего контроля и аудита организации требованиям антикоррупционной политики организации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регулярного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контроля соблюдения внутренних процедур</a:t>
                      </a:r>
                    </a:p>
                  </a:txBody>
                  <a:tcPr marL="39370" marR="39370" marT="64770" marB="64770"/>
                </a:tc>
              </a:tr>
              <a:tr h="1334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регулярного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контроля данных бухгалтерского учета, наличия и достоверности первичных документов бухгалтерского учета</a:t>
                      </a:r>
                    </a:p>
                  </a:txBody>
                  <a:tcPr marL="39370" marR="39370" marT="64770" marB="64770"/>
                </a:tc>
              </a:tr>
              <a:tr h="184092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регулярного контроля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экономической обоснованности расходов в сферах с высоким коррупционным риском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обмен деловыми подарками, представительские расходы, благотворительные пожертвования, вознаграждения внешним консультантам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206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 ДОКУМЕНТЫ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112568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6 июня 2011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882-па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комиссии по соблюдению требований по соблюдению  требований к служебному поведению муниципальных служащих и урегулированию конфликта интересов в администрации Артемовского городского округа и урегулированию конфликта интересов в администрации Артемовского городского округа»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ред.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Артемовского городского округа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13.06.2013 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1496-па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 09.06.2014 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1943/1-па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25.09.2014 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3254-па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57200" algn="just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991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(таблица 1 – план мероприятий)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5033207"/>
              </p:ext>
            </p:extLst>
          </p:nvPr>
        </p:nvGraphicFramePr>
        <p:xfrm>
          <a:off x="323528" y="1484782"/>
          <a:ext cx="8640960" cy="4707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6264696"/>
              </a:tblGrid>
              <a:tr h="48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</a:tr>
              <a:tr h="5255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экспертов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Периодическое проведение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внешнего аудита</a:t>
                      </a:r>
                    </a:p>
                  </a:txBody>
                  <a:tcPr marL="39370" marR="39370" marT="64770" marB="64770"/>
                </a:tc>
              </a:tr>
              <a:tr h="1303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Привлечение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внешних независимых экспертов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 осуществлении хозяйственной деятельности организации и организации антикоррупционных мер</a:t>
                      </a:r>
                    </a:p>
                  </a:txBody>
                  <a:tcPr marL="39370" marR="39370" marT="64770" marB="64770"/>
                </a:tc>
              </a:tr>
              <a:tr h="86356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Оценка результатов проводимой антикоррупционной работы и распространение отчетных материалов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регулярной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 результатов работы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противодействию коррупции</a:t>
                      </a:r>
                    </a:p>
                  </a:txBody>
                  <a:tcPr marL="39370" marR="39370" marT="64770" marB="64770"/>
                </a:tc>
              </a:tr>
              <a:tr h="1531464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13" marR="37413" marT="61550" marB="615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и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распространение отчетных материалов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проводимой работе и достигнутых результатах в сфере противодействия коррупции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4224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Отдельно в методических рекомендациях выделен раздел                «4. Выявление и урегулирование конфликта интересов» для: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рганизаций, вовлеченных в процесс формирования и инвестирования средств пенсионных накоплений;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кредитных организаций;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организаций, осуществляющих медицинскую или фармацевтическую деятельность;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аудиторских организаций;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акционерных обществ;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 с ограниченной ответственностью;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некоммерческих организаций, в том числе саморегулирующие организации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 ним относятся и образовательные организации)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112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урегулирования конфликта интересов Федеральный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закон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7-ФЗ также устанавливает ряд требований к совершению некоммерческой организацией сделок, в которых имеют заинтересованность заинтересованные лица: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во-первых,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принятия решения о заключении такой сделки заинтересованные лица обязаны сообщить о наличии заинтересованности органу управления некоммерческой организацией или органу надзора за ее деятельностью;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такая сделка должна быть одобрена органом управления некоммерческой организацией или органом надзора за ее деятельностью.</a:t>
            </a:r>
          </a:p>
          <a:p>
            <a:pPr indent="457200"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противном случае сделка может быть признана недействительной.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55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85000" lnSpcReduction="20000"/>
          </a:bodyPr>
          <a:lstStyle/>
          <a:p>
            <a:pPr indent="457200"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Положение о конфликте интересов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внутренний документ организации, устанавливающий порядок выявления и урегулирования конфликтов интересов, возникающих у работников организации в ходе выполнения ими трудовых обязанностей.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разработке положения о конфликте интересов рекомендуется обратить внимание на включение в него следующих аспектов: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цели и задачи положения о конфликте интересов;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используемые в положении понятия и определения;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круг лиц, попадающих под действие положения;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основные принципы управления конфликтом интересов в организации;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порядок раскрытия конфликта интересов работником организации и порядок его урегулирования, в том числе возможные способы разрешения возникшего конфликта интересов;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обязанности работников в связи с раскрытием и урегулированием конфликта интересов;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определение лиц, ответственных за прием сведений о возникшем конфликте интересов и рассмотрение этих сведений;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ответственность работников за несоблюдение положения о конфликте интересов.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686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Кодекс этики и служебного поведения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может закреплять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общие ценности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принципы и правила поведения,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и специальные,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направленные на регулирование поведения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отдельных сферах.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Примерами общих ценностей, принципов и правил поведения, которые могут быть закреплены в кодексе, является: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высоких этических стандартов поведения;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высоких стандартов профессиональной деятельности;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лучшим практикам корпоративного управления;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поддержание атмосферы доверия и взаимного уважения;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принципу добросовестной конкуренции;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принципу социальной ответственности бизнеса;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законности и принятых на себя договорных обязательств;</a:t>
            </a:r>
          </a:p>
          <a:p>
            <a:pPr marL="342900" indent="7200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принципов объективности и честности при принятии кадровых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решений.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44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85000" lnSpcReduction="20000"/>
          </a:bodyPr>
          <a:lstStyle/>
          <a:p>
            <a:pPr indent="457200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Консультирование и обучение работников организаций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необходимо учитывать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обучения, категорию обучаемых, вид обучения в зависимости от времени его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проведения.</a:t>
            </a: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 обучения определяют тематику и форму занятий.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может, в частности, проводится по следующей тематике: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коррупция в государственном и частном секторах экономики (теоретическая);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юридическая ответственность за совершение коррупционных правонарушений;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ознакомление с требованиями законодательства и внутренними документами организации по вопросам противодействия коррупции и порядком их применения в деятельности организации (прикладная);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выявление и разрешение конфликта интересов при выполнении трудовых обязанностей (прикладная);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поведение в ситуациях коррупционного риска, в частности в случаях вымогательства взятки со стороны должностных лиц государственных и муниципальных, иных организаций;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взаимодействие с правоохранительными органами по вопросам профилактики и противодействия коррупции (прикладная).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159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92500"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Консультирование и обучение работников организаций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времени проведения можно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выделить следующие виды обучения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обучение по вопросам профилактики и противодействия коррупции непосредственно после приема на работу;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обучение при назначении работника на иную, более высокую должность, предполагающую исполнение обязанностей, связанных с предупреждением и противодействием коррупции;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периодическое обучение работников организации с целью поддержания их знаний и навыков в сфере противодействия коррупции на должном уровне;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дополнительное обучение в случае выявления провалов в реализации антикоррупционной политики, одной из причин которых является недостаточность знаний и навыков работников в сфере противодействия коррупции.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186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92500"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Консультирование и обучение работников организаций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времени проведения можно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выделить следующие виды обучения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обучение по вопросам профилактики и противодействия коррупции непосредственно после приема на работу;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обучение при назначении работника на иную, более высокую должность, предполагающую исполнение обязанностей, связанных с предупреждением и противодействием коррупции;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периодическое обучение работников организации с целью поддержания их знаний и навыков в сфере противодействия коррупции на должном уровне;</a:t>
            </a:r>
          </a:p>
          <a:p>
            <a:pPr indent="7200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дополнительное обучение в случае выявления провалов в реализации антикоррупционной политики, одной из причин которых является недостаточность знаний и навыков работников в сфере противодействия коррупции.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391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Консультирование и обучение работников организаций</a:t>
            </a:r>
          </a:p>
          <a:p>
            <a:pPr indent="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вопросам противодействия коррупции обычно осуществляется в индивидуальном порядке. В этом случае целесообразно определить лиц организации, ответственных за проведение такого консультирования. Консультирование по частным вопросам противодействия коррупции и урегулирования конфликта интересов рекомендуется проводить в конфиденциальном порядке.</a:t>
            </a: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267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Внутренний контроль и аудит</a:t>
            </a:r>
          </a:p>
          <a:p>
            <a:pPr indent="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6 декабря 2011 г. N 402-ФЗ "О бухгалтерском учете" установлена обязанность для всех организаций осуществлять внутренний контроль хозяйственных операций, а для организаций, бухгалтерская отчетность которых подлежит обязательному аудиту, также обязанность организовать внутренний контроль ведения бухгалтерского учета и составления бухгалтерской отчетности.</a:t>
            </a: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9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 ДОКУМЕНТЫ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11256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главы Артемовского городского округа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06.06.2011 № 35-пг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Порядке уведомления представителя нанимателя (работодателя) 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фактах обращения в целях склонения муниципального служащего администрации 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Артемовского городского округа к совершению коррупционных правонарушений» 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ред. от 02.12.2014 № 124-пг)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913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92500"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Принятие мер по предупреждению коррупции при взаимодействии с организациями – контрагентами</a:t>
            </a: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антикоррупционной работе, осуществляемой при взаимодействии с организациями-контрагентами, можно условно выделить два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</a:p>
          <a:p>
            <a:pPr indent="457200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заключается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установлении и сохранении деловых отношений с теми организациями, которые ведут деловые отношения в добросовестной и честной манере, заботятся о собственной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репутации и т.д.;  </a:t>
            </a:r>
          </a:p>
          <a:p>
            <a:pPr indent="457200"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торое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распространение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организаций-контрагентов программ, политик, стандартов поведения, процедур и правил, направленных на профилактику и противодействие коррупции, которые применяются в организации. Определенные положения о соблюдении антикоррупционных стандартов могут включаться в договоры, заключаемые с организациями-контрагентами.</a:t>
            </a: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123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с государственными органами, осуществляющими контрольно-надзорные функции</a:t>
            </a:r>
          </a:p>
          <a:p>
            <a:pPr indent="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Сотрудникам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проверяемых организаций следует воздерживаться от любого незаконного и неэтичного поведения при взаимодействии с государственными служащими, реализующими контрольно-надзорные мероприятия.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Сотрудникам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рекомендуется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воздерживаться от предложения и попыток передачи проверяющим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любых подарков, включая подарки, стоимость которых составляет менее трех тысяч рублей.</a:t>
            </a: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844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85000" lnSpcReduction="20000"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Сотрудничество с правоохранительными органами в сфере противодействия коррупции</a:t>
            </a:r>
          </a:p>
          <a:p>
            <a:pPr indent="457200" algn="just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Данное сотрудничество может осуществляться в различных формах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Во-первых,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организация может принять на себя публичное обязательство сообщать в соответствующие правоохранительные органы о случаях совершения коррупционных правонарушений, о которых организации (работникам организации) стало известно.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правоохранительными органами также может проявляться в форме: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оказания содействия уполномоченным представителям правоохранительных органов при проведении ими инспекционных проверок деятельности организации по вопросам предупреждения и противодействия коррупции;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оказания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преступлений, включая оперативно-розыскные мероприятия.</a:t>
            </a:r>
          </a:p>
          <a:p>
            <a:pPr indent="457200" algn="just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955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85000" lnSpcReduction="20000"/>
          </a:bodyPr>
          <a:lstStyle/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в методических рекомендациях прописаны статьи Уголовного Кодекса РФ:</a:t>
            </a:r>
          </a:p>
          <a:p>
            <a:pPr algn="just"/>
            <a:endParaRPr lang="ru-RU" sz="2400" dirty="0" smtClean="0">
              <a:hlinkClick r:id="rId2"/>
            </a:endParaRPr>
          </a:p>
          <a:p>
            <a:pPr algn="just"/>
            <a:r>
              <a:rPr lang="ru-RU" sz="2400" dirty="0" smtClean="0">
                <a:hlinkClick r:id="rId2"/>
              </a:rPr>
              <a:t>Статья </a:t>
            </a:r>
            <a:r>
              <a:rPr lang="ru-RU" sz="2400" dirty="0">
                <a:hlinkClick r:id="rId2"/>
              </a:rPr>
              <a:t>159</a:t>
            </a:r>
            <a:r>
              <a:rPr lang="ru-RU" sz="2400" dirty="0"/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Мошенничество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Статья 159.4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Мошенничество в сфере предпринимательской деятельности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Статья 201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Злоупотребление полномочиями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Статья 204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Коммерческий подкуп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Статья 285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Злоупотребление должностными полномочиями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Статья 290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Получение взятки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Статья 291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Дача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взятки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Статья 291.1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Посредничество во взяточничестве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Статья 292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Служебный подлог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Статья 304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Провокация взятки либо коммерческого подкупа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Статья 19.28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Незаконное вознаграждение от имени юридического лица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Статья 19.29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  <a:r>
              <a:rPr lang="ru-RU" sz="2400" dirty="0"/>
              <a:t> </a:t>
            </a: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502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lnSpcReduction="10000"/>
          </a:bodyPr>
          <a:lstStyle/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в методических рекомендациях (приложение 4) обзор типовых ситуаций конфликта интересов.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организации А участвует в принятии кадровых решений в отношении лиц, являющихся его родственниками, друзьями или иными лицами, с которым связана его личная заинтересованность.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принимает решение об увеличении заработной платы (выплаты премии) в отношении своего подчиненного, который одновременно связан с ним родственными отношениями.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Возможные способы урегулирования: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отстранение работника от принятия решения, которое является предметом конфликта интересов; перевод работника (его подчиненного) на иную должность или изменение круга его должностных обязанностей.</a:t>
            </a: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750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РУКОВОДИТЕЛЯМ ОУ: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328592"/>
          </a:xfrm>
        </p:spPr>
        <p:txBody>
          <a:bodyPr>
            <a:normAutofit/>
          </a:bodyPr>
          <a:lstStyle/>
          <a:p>
            <a:pPr indent="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Необходимо разработать нормативные документы, рекомендованные методическими рекомендациями;</a:t>
            </a:r>
          </a:p>
          <a:p>
            <a:pPr indent="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Подготовить ответ на представление прокуратуры в сроки, обозначенные в представлении с приложением запрашиваемых документов. </a:t>
            </a:r>
          </a:p>
          <a:p>
            <a:pPr indent="457200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Организовать на базе учреждений обучение работников вопросам противодействия коррупции с приглашением сотрудников различных структур и организаций (ФСБ, прокуратура, правовое управление и т.д.)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89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 ДОКУМЕНТЫ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11256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Артемовского городского округа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26 апреля 2012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661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УТВЕРЖДЕНИИ КОДЕКСА ЭТИКИ И СЛУЖЕБНОГО ПОВЕДЕНИЯ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МУНИЦИПАЛЬНЫХ СЛУЖАЩИХ В ОРГАНАХ МЕСТНОГО САМОУПРАВЛЕНИЯ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АРТЕМОВСКОГО ГОРОДСКОГО ОКРУГА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ред. Решений Думы Артемовского городского округа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28.02.2013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N 77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 30.10.2014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 379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57200" algn="just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44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122413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Представление прокуратуры «Об устранении нарушения законодательства о противодействии коррупции»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5040560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учреждении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приняты необходимые меры к исполнению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требований п. 1 ст. 1 и ст. 13.3 Федерального закона,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не применяются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конкретные мероприятия, направленные на профилактику коррупционных правонарушений, не выполняются, что создает препятствия в достижении цели искоренения причин и условий, порождающих коррупцию.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2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13.3 Федерального закона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«13.3. Организации обязаны разрабатывать и принимать меры по предупреждению коррупции, которые могут включать: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подразделений или должностных лиц, ответственных за профилактику коррупционных и иных правонарушений;</a:t>
            </a: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организации с правоохранительными органами;</a:t>
            </a: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Разработку и внедрение в практику стандартов и процедур, направленных на обеспечение добросовестной работы организации;</a:t>
            </a: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кодекса этики и служебного поведения работников организации;</a:t>
            </a: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Предотвращение и урегулирование конфликта интересов;</a:t>
            </a: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Недопущение составления неофициальной отчетности и использования поддельных документов.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92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"/>
            <a:ext cx="8784976" cy="69269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злоупотребление служебным положением, дача взятки, получение взятки, злоупотребление полномочиями и т.д. (ст. 1 ФЗ № 273-ФЗ от 25.12.2008)</a:t>
            </a:r>
          </a:p>
          <a:p>
            <a:pPr algn="jus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Противодействие коррупции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лиц, в пределах их полномочий: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по предупреждению коррупции, в том числе по выявлению и последующему устранению причин коррупции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(профилактика коррупции);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по выявлению, предупреждению, пересечению, раскрытию и расследованию коррупционных правонарушений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(борьба с коррупцией);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минимизации и (или) ликвидации последствий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коррупционных правонарушений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69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84976" cy="64807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Контрагент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любое российское или иностранное юридическое или физическое лицо, с которым организация вступает в договорные отношения, за исключением трудовых отношений</a:t>
            </a:r>
          </a:p>
          <a:p>
            <a:pPr algn="just"/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Взятка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получение должностным лицом, лично или через посредника денег, ценных бумаг, иного имущества, либо в виде незаконного оказания ему услуг имущественного характера, предоставления иных имущественных прав за совершение действий (бездействие) в пользу взяткодателя ….</a:t>
            </a: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Коммерческий подкуп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незаконные передача лицу, выполняющему управленческие функции в коммерческой или иной организации, денег, ценных бумаг, иного имущества, оказание ему услуг имущественного характера, предоставление иных имущественных прав за совершение действий (бездействие) в интересах дающего в связи с занимаемым этим лицом служебным положением </a:t>
            </a:r>
          </a:p>
        </p:txBody>
      </p:sp>
    </p:spTree>
    <p:extLst>
      <p:ext uri="{BB962C8B-B14F-4D97-AF65-F5344CB8AC3E}">
        <p14:creationId xmlns:p14="http://schemas.microsoft.com/office/powerpoint/2010/main" xmlns="" val="349305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84976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Частью 1 статьи 13.3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Федерального закона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противодействии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коррупции»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установлена обязанность организаций разрабатывать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принимать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по предупреждению коррупции.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совершение коррупционных правонарушений граждане несут уголовную, административную, гражданско-правовую и дисциплинарную ответственность</a:t>
            </a:r>
          </a:p>
          <a:p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Административная ответственность руководителя:</a:t>
            </a:r>
          </a:p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 19.28 КоАП РФ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незаконное вознаграждение от имени юридического лица;</a:t>
            </a: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19.29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КоАП РФ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незаконное привлечение к трудовой деятельности бывшего государственного (муниципального) служащего (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работодатель при приеме на работу бывшего муниципального (государственного) служащего обязан в 10-дневный срок сообщать работодателю данного работника по последнему месту работы)</a:t>
            </a:r>
          </a:p>
        </p:txBody>
      </p:sp>
    </p:spTree>
    <p:extLst>
      <p:ext uri="{BB962C8B-B14F-4D97-AF65-F5344CB8AC3E}">
        <p14:creationId xmlns:p14="http://schemas.microsoft.com/office/powerpoint/2010/main" xmlns="" val="446333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2999</Words>
  <Application>Microsoft Office PowerPoint</Application>
  <PresentationFormat>Экран (4:3)</PresentationFormat>
  <Paragraphs>270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ПАРОТИВОДЕЙСТВИЕ КОРРУПЦИИ</vt:lpstr>
      <vt:lpstr>МУНИЦИПАЛЬНЫЕ  ДОКУМЕНТЫ:</vt:lpstr>
      <vt:lpstr>МУНИЦИПАЛЬНЫЕ  ДОКУМЕНТЫ:</vt:lpstr>
      <vt:lpstr>МУНИЦИПАЛЬНЫЕ  ДОКУМЕНТЫ:</vt:lpstr>
      <vt:lpstr>Представление прокуратуры «Об устранении нарушения законодательства о противодействии коррупции»</vt:lpstr>
      <vt:lpstr>Ст. 13.3 Федерального закона:</vt:lpstr>
      <vt:lpstr>Основные понятия</vt:lpstr>
      <vt:lpstr>Основные понятия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Методические рекомендации:</vt:lpstr>
      <vt:lpstr>РУКОВОДИТЕЛЯМ ОУ: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прокуратуры «Об устранении нарушения законодательства о противодействии коррупции»</dc:title>
  <dc:creator>Власова Наталья Ивановна</dc:creator>
  <cp:lastModifiedBy>User</cp:lastModifiedBy>
  <cp:revision>31</cp:revision>
  <dcterms:created xsi:type="dcterms:W3CDTF">2015-02-10T04:23:29Z</dcterms:created>
  <dcterms:modified xsi:type="dcterms:W3CDTF">2015-06-15T23:20:06Z</dcterms:modified>
</cp:coreProperties>
</file>